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328" r:id="rId2"/>
    <p:sldId id="313" r:id="rId3"/>
    <p:sldId id="353" r:id="rId4"/>
    <p:sldId id="360" r:id="rId5"/>
    <p:sldId id="361" r:id="rId6"/>
    <p:sldId id="362" r:id="rId7"/>
    <p:sldId id="363" r:id="rId8"/>
    <p:sldId id="364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</p:sldIdLst>
  <p:sldSz cx="12192000" cy="6858000"/>
  <p:notesSz cx="6858000" cy="9144000"/>
  <p:embeddedFontLst>
    <p:embeddedFont>
      <p:font typeface="ALS Sector Regular" panose="02000000000000000000" pitchFamily="50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mbria Math" panose="02040503050406030204" pitchFamily="18" charset="0"/>
      <p:regular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13"/>
            <p14:sldId id="353"/>
            <p14:sldId id="360"/>
            <p14:sldId id="361"/>
            <p14:sldId id="362"/>
            <p14:sldId id="363"/>
            <p14:sldId id="364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End Pages" id="{3602EDAD-CAB5-8D49-BB7B-9D76B042243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DEA"/>
    <a:srgbClr val="D4E6FF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2" autoAdjust="0"/>
    <p:restoredTop sz="74556" autoAdjust="0"/>
  </p:normalViewPr>
  <p:slideViewPr>
    <p:cSldViewPr snapToGrid="0" snapToObjects="1">
      <p:cViewPr varScale="1">
        <p:scale>
          <a:sx n="84" d="100"/>
          <a:sy n="84" d="100"/>
        </p:scale>
        <p:origin x="1446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день, уважаемая комиссия, меня зовут Артемий Фёдоров.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представляю свою выпускную квалификационную работу на тему «Создание больших реалистичных природных ландшафтов и анимации персонажей на </a:t>
            </a:r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4».</a:t>
            </a:r>
          </a:p>
          <a:p>
            <a:endParaRPr lang="ru-RU" sz="105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525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 персонажей – другой важный аспект разработки современных видеоигр.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демонстрации различных технологий анима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ций персонажей на основе классов, предоставляемых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nreal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ngine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 разработан игровой персонаж, имеющий возможность перемешаться по сцене с помощью ходьбы, бега, прыжков, ходьбы в приседе.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технологии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Blendspaces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(интерполяции поз персонажа между различными анимациями ) реализован плавный переход между медленной ходьбой, лёгким бегом и спринтом.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721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была разработана боевая система, позволяющая персонажу выбирать цели и атаковать их оружием в произвольном направлении, выбираемым курсором мыши.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программы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Blender 3D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 создан ряд анимаций: стойки, парирования и атаки, проводимые с четырех основных направлений (снизу, сверху, справа, слева).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441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Исходя из положения курсора мыши пользователя вычисляется угол, под которым должно находится оружие.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745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Далее, с помощью этого угла рассчитываются веса для каждого из четырех направлений.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представлены линейные весовые функции для четырех направлений для углов от –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найденным весовым функциям происходит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Blending 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(смешение? Интерполяция?)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итоговое положение оружия.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184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можно получать атаки и 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парирования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абсолютно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любого направления, что продемонстрировано на слайде.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отметить, что такой боевой системы, позволяющей выбирать любое направление атаки, на рынке не было найдено.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111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целью демонстрации созданной боевой системы был также разработан искусственный интеллект для неигрового персонажа - врага.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Враг преследует игрока, атакует его в случайном направлении и производит попытки блокировать атаки.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Искусственный интеллект был разработан с помощью технологии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 trees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(древо поведения)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предоставляемой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позволяющей программировать поведение неигровых персонажей с помощью условной блок-схемы.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64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Разработанный игровой персонаж и персонаж-враг были помещены в созданный природный ландшафт.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412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результате работы выполнены следующие задачи: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Изучен полный цикл создания природных ландшафтов;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 массивный природный ландшафт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 анимированной игровой персонаж.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Разработана оригинальная боевую систему, демонстрирующая технологии анимации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Спасибо за внимание, Буду рад ответить на ваши вопросы.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0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 работы: разработать большой реалистичный природный ландшафт и создать анимированного персонажа с использованием трёхмерного движка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 поставлены следующие задачи: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Изучить полный цикл создания природных ландшафтов;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Разработать массивный природный ландшафт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Разработать анимированного игрового персонажа.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Разработать боевую систему, демонстрирующую технологии анимации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23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Сегодня российская индустрия видеоигр стремительно развивается.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последние три года ИРИ (Институт Развития Интернета) выделил более 1 млрд рублей на различные отечественные проекты.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Актуальность работы заключается в том, что рассматриваемые технологии являются неотъемлемой частью создания современных видеоигр.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Подавляющее большинство современных высокобюджетных проектов используют технологии открытого мира и анимации персонажей, как продукты зарубежных студий, так и российского производства такие как Смута 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 Heart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16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Основные понятия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LOD/</a:t>
            </a:r>
            <a:r>
              <a:rPr lang="ru-RU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Level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Of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Detail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уровень детализации 3д модели. Одна модель может содержать несколько LOD, отличающихся по визуальному качеству и производительности;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Тайлы (</a:t>
            </a:r>
            <a:r>
              <a:rPr lang="ru-RU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Tiles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) – небольшие сегменты карты ландшафта, которые возможно рендерить по отдельности;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Instancing (дублирование геометрии) – подход, позволяющий </a:t>
            </a:r>
            <a:r>
              <a:rPr lang="ru-RU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отрисовывать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множество копий одного и того же 3d-объекта за один проход</a:t>
            </a: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;</a:t>
            </a:r>
            <a:endParaRPr lang="ru-RU" sz="1200" b="0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Blending 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(смешение) – техника, нужная для создания плавных переходов между различными позами и анимациями персонажей.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006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природного ландшафта проводилось от общего к частному.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Сперва с помощью программы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Machine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симулирующей протекание природных процессов была разработана общая форма острова.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939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Площадь полученного острова – около 4ех квадратных километров.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отображения моделей такого масштаба без потери производительности требуются технологии оптимизации.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68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был использован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- разбиение карты ландшафта на сектора меньшего размера – тайлы.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для каждого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создаются различные уровни детализации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ы).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рендеринге ландшафта только тайлы, близкие к наблюдателю, отображаются в высоком разрешении, остальные теряют уровень детализации по мере отдаления от наблюдателя.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технология позволяет отображать ландшафты практически любого размера.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253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Детализация ландшафта представляет из себя размещение природных объектов меньшего масштаба: водоёмов, лесов, лугов.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травы и деревьев был использован большой ряд 3д моделей с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шейдерной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анимацией, имитирующей движение растительности на ветру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334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возможности удобного добавления в ландшафты водоёмов, был создан инструмент, позволяющий создавать реки по сплайнам произвольной формы.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данного инструмента в разработанную сцену была добавлена река.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64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1367900"/>
            <a:ext cx="8253845" cy="28194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Создание больших реалистичных природных ландшафтов и анимации персонажей на Unreal Engine 4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DFA6D0-86C4-4568-A118-E449F703F4D7}"/>
              </a:ext>
            </a:extLst>
          </p:cNvPr>
          <p:cNvSpPr txBox="1">
            <a:spLocks/>
          </p:cNvSpPr>
          <p:nvPr/>
        </p:nvSpPr>
        <p:spPr>
          <a:xfrm>
            <a:off x="463433" y="4632960"/>
            <a:ext cx="8253845" cy="11102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Студент: Фёдоров А.В. РК6-81Б</a:t>
            </a:r>
          </a:p>
          <a:p>
            <a:r>
              <a:rPr lang="ru-RU" sz="2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Научный руководитель: Витюков Ф.А.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Персонаж: анимации перемещения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A87804-E882-4022-ACA9-F242035FB8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94" y="1816451"/>
            <a:ext cx="7027211" cy="322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41479" y="5058146"/>
            <a:ext cx="10713459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9 – Плавный переход между различными анимациями ходьбы и бега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7548E59E-E835-4029-B859-128C421D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237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Персонаж: анимации боя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21848" y="5339799"/>
            <a:ext cx="3627137" cy="1227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10 – Интерфейс программы Blender 3D, используемой для покадровой анимации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AA1448-85B9-4705-A128-D0E7B9AA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48" y="1556468"/>
            <a:ext cx="3646768" cy="37833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DE802F-FEA6-40A6-87E7-F55408F4DFB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9"/>
          <a:stretch/>
        </p:blipFill>
        <p:spPr bwMode="auto">
          <a:xfrm>
            <a:off x="5029517" y="1927376"/>
            <a:ext cx="6251893" cy="30032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E24ECBD-A417-4319-ABA2-5ACCAD1FD0EA}"/>
              </a:ext>
            </a:extLst>
          </p:cNvPr>
          <p:cNvSpPr txBox="1">
            <a:spLocks/>
          </p:cNvSpPr>
          <p:nvPr/>
        </p:nvSpPr>
        <p:spPr>
          <a:xfrm>
            <a:off x="5029516" y="5339798"/>
            <a:ext cx="6251893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11 – Одна из разработанных анимаций удара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904000F1-A09C-4825-B924-68C1ABD05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331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Персонаж: анимации боя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21848" y="5339799"/>
            <a:ext cx="10733090" cy="1227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12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Разработанные для четырех основных направлений позы персонажа, держащего оружие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1DD7DC-2AFD-4378-B192-4AE97AB46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68" y="1519038"/>
            <a:ext cx="7302660" cy="381741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CCD32DDA-0A02-41EE-9A3F-3030375F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574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Персонаж: анимации боя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2401812" y="5674260"/>
            <a:ext cx="7388367" cy="1027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13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Весовые функции для четырех основных направлений движения оружия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A3FBF1-519E-4842-8334-918D51862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908" y="3434654"/>
            <a:ext cx="7410180" cy="2390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161A6B-ADF2-4D73-9B80-8010D1DD00C7}"/>
                  </a:ext>
                </a:extLst>
              </p:cNvPr>
              <p:cNvSpPr txBox="1"/>
              <p:nvPr/>
            </p:nvSpPr>
            <p:spPr>
              <a:xfrm>
                <a:off x="2484944" y="2320875"/>
                <a:ext cx="72221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П</m:t>
                      </m:r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))+П1∗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П</m:t>
                          </m:r>
                        </m:e>
                        <m:sub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161A6B-ADF2-4D73-9B80-8010D1DD0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944" y="2320875"/>
                <a:ext cx="7222105" cy="276999"/>
              </a:xfrm>
              <a:prstGeom prst="rect">
                <a:avLst/>
              </a:prstGeom>
              <a:blipFill>
                <a:blip r:embed="rId4"/>
                <a:stretch>
                  <a:fillRect l="-338" t="-4444" b="-355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1D059C2D-8E37-4948-84AA-F82C06ABEE61}"/>
              </a:ext>
            </a:extLst>
          </p:cNvPr>
          <p:cNvSpPr txBox="1">
            <a:spLocks/>
          </p:cNvSpPr>
          <p:nvPr/>
        </p:nvSpPr>
        <p:spPr>
          <a:xfrm>
            <a:off x="1454344" y="1419726"/>
            <a:ext cx="7388367" cy="1027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BF886DED-A4E9-4156-BE90-CBB49000EE95}"/>
              </a:ext>
            </a:extLst>
          </p:cNvPr>
          <p:cNvSpPr txBox="1">
            <a:spLocks/>
          </p:cNvSpPr>
          <p:nvPr/>
        </p:nvSpPr>
        <p:spPr>
          <a:xfrm>
            <a:off x="2390908" y="1307387"/>
            <a:ext cx="6821898" cy="1027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Итоговая поза определяется как взвешенная сумма четырех основных поз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B8AEA2-4C56-4646-A8D9-DEC5BAF217A5}"/>
                  </a:ext>
                </a:extLst>
              </p:cNvPr>
              <p:cNvSpPr txBox="1"/>
              <p:nvPr/>
            </p:nvSpPr>
            <p:spPr>
              <a:xfrm>
                <a:off x="3735447" y="2768342"/>
                <a:ext cx="4721101" cy="519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⁡(0,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B8AEA2-4C56-4646-A8D9-DEC5BAF21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447" y="2768342"/>
                <a:ext cx="4721101" cy="519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E35B603A-5878-4E6C-8282-98734D6CB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08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Персонаж: анимации боя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21848" y="5339799"/>
            <a:ext cx="10733090" cy="1027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1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4 – Траектории атак персонажа, проводимые в произвольных направлениях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3005DF-C1BB-4AD4-A721-4BF2B1BF5B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18" y="1556468"/>
            <a:ext cx="8829046" cy="37450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805C675F-659A-4846-877F-1F7F6F229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581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0" y="0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Неигровой персонаж-враг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21848" y="5339799"/>
            <a:ext cx="10733090" cy="1027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1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5 – Схема поведения персонажа-врага, контролируемого 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F469A9-F6E7-4AAD-A0A7-68AF671348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620" y="1676609"/>
            <a:ext cx="8711320" cy="3663190"/>
          </a:xfrm>
          <a:prstGeom prst="rect">
            <a:avLst/>
          </a:prstGeom>
        </p:spPr>
      </p:pic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88FDB8E7-2F78-40BA-A7B9-587EC27E2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4FA398C-3681-4579-AE29-4023E6459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080" y="1419726"/>
            <a:ext cx="4603858" cy="411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3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0" y="0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Разработанные персонажи в природной сцене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21848" y="5519571"/>
            <a:ext cx="10733090" cy="1027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1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5 – Разработанные анимированные персонажи в большой природной сцене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1A828C-B5FD-41E7-96F4-9A2FB1FD7762}"/>
              </a:ext>
            </a:extLst>
          </p:cNvPr>
          <p:cNvPicPr/>
          <p:nvPr/>
        </p:nvPicPr>
        <p:blipFill rotWithShape="1">
          <a:blip r:embed="rId3"/>
          <a:srcRect l="14157" t="6779" r="2696" b="6271"/>
          <a:stretch/>
        </p:blipFill>
        <p:spPr bwMode="auto">
          <a:xfrm>
            <a:off x="904031" y="1690687"/>
            <a:ext cx="3082214" cy="3926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C2C898-BA59-411D-AE2F-5C56ED0FAA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73896" y="1690688"/>
            <a:ext cx="6979904" cy="3926332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1E18507E-D89C-4B21-9F7F-C0D360EAC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34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2571020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Заключение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7F7E762B-7702-4AC7-8E9F-6280CBABD5B0}"/>
              </a:ext>
            </a:extLst>
          </p:cNvPr>
          <p:cNvSpPr txBox="1">
            <a:spLocks/>
          </p:cNvSpPr>
          <p:nvPr/>
        </p:nvSpPr>
        <p:spPr>
          <a:xfrm>
            <a:off x="4272742" y="798023"/>
            <a:ext cx="7747462" cy="5320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В результате работы выполнены следующие задачи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Изучен полный цикл создания природных ландшафтов;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Разработан массивный природный ландшафт в UE4;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Создан анимированный персонаж;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Разработана оригинальная боевая система, демонстрирующая технологии анимации.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8EF8B95E-6E9C-4EB6-BC40-FFE7A3FEE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17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81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E51AFE0-E498-130B-EF2F-85CF4E006214}"/>
              </a:ext>
            </a:extLst>
          </p:cNvPr>
          <p:cNvSpPr txBox="1">
            <a:spLocks/>
          </p:cNvSpPr>
          <p:nvPr/>
        </p:nvSpPr>
        <p:spPr>
          <a:xfrm>
            <a:off x="4272742" y="1061877"/>
            <a:ext cx="7747462" cy="1503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Цель работы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	 разработать большой реалистичный природный ландшафт и создать анимированного персонажа с использованием трёхмерного движка Unreal Engine 4</a:t>
            </a: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2571020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Постановка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7F7E762B-7702-4AC7-8E9F-6280CBABD5B0}"/>
              </a:ext>
            </a:extLst>
          </p:cNvPr>
          <p:cNvSpPr txBox="1">
            <a:spLocks/>
          </p:cNvSpPr>
          <p:nvPr/>
        </p:nvSpPr>
        <p:spPr>
          <a:xfrm>
            <a:off x="4272742" y="2817627"/>
            <a:ext cx="7747462" cy="3300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Задачи: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Изучить полный цикл создания природных ландшафтов;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Разработать массивный природный ландшафт в UE4;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Разработать анимированного игрового персонажа;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Разработать боевую систему, демонстрирующую технологии анимации.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AE390E-85D6-4594-AD2A-AD3EA136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27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араллелограмм 10">
            <a:extLst>
              <a:ext uri="{FF2B5EF4-FFF2-40B4-BE49-F238E27FC236}">
                <a16:creationId xmlns:a16="http://schemas.microsoft.com/office/drawing/2014/main" id="{54ECF9D6-892C-4C90-B411-1F29903B845B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1" y="9426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Актуальность работы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228E5AAC-AB21-430B-86D8-122076083C7C}"/>
              </a:ext>
            </a:extLst>
          </p:cNvPr>
          <p:cNvSpPr txBox="1">
            <a:spLocks/>
          </p:cNvSpPr>
          <p:nvPr/>
        </p:nvSpPr>
        <p:spPr>
          <a:xfrm>
            <a:off x="741480" y="1686213"/>
            <a:ext cx="10713459" cy="12737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Стремительное развитие российской индустрии видеоигр;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Рассматриваемые технологии используются в подавляющем большинстве современных проектов.</a:t>
            </a:r>
          </a:p>
        </p:txBody>
      </p:sp>
      <p:pic>
        <p:nvPicPr>
          <p:cNvPr id="15" name="Picture 2" descr="Купить игру Смута на ПК. Скачать игру Смута официально">
            <a:extLst>
              <a:ext uri="{FF2B5EF4-FFF2-40B4-BE49-F238E27FC236}">
                <a16:creationId xmlns:a16="http://schemas.microsoft.com/office/drawing/2014/main" id="{2BED605B-A9A0-40F6-AFF8-D563781F7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7"/>
          <a:stretch/>
        </p:blipFill>
        <p:spPr bwMode="auto">
          <a:xfrm>
            <a:off x="697421" y="3261666"/>
            <a:ext cx="3849694" cy="253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tomic Heart — Википедия">
            <a:extLst>
              <a:ext uri="{FF2B5EF4-FFF2-40B4-BE49-F238E27FC236}">
                <a16:creationId xmlns:a16="http://schemas.microsoft.com/office/drawing/2014/main" id="{C6EF9E8C-A640-40CE-9737-23F00FAF5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0"/>
          <a:stretch/>
        </p:blipFill>
        <p:spPr bwMode="auto">
          <a:xfrm>
            <a:off x="4951922" y="3244501"/>
            <a:ext cx="1973323" cy="25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Передний край — гайды, новости, статьи, обзоры, трейлеры, секреты Передний  край | VK Play">
            <a:extLst>
              <a:ext uri="{FF2B5EF4-FFF2-40B4-BE49-F238E27FC236}">
                <a16:creationId xmlns:a16="http://schemas.microsoft.com/office/drawing/2014/main" id="{A1994883-26E9-4C2E-BE02-428404929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197" y="3244501"/>
            <a:ext cx="4273161" cy="258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logo 1">
            <a:extLst>
              <a:ext uri="{FF2B5EF4-FFF2-40B4-BE49-F238E27FC236}">
                <a16:creationId xmlns:a16="http://schemas.microsoft.com/office/drawing/2014/main" id="{48E048BC-F85D-4B8D-A9FF-E3D09274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300" y="2959954"/>
            <a:ext cx="3154279" cy="210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775D0913-8CC8-496F-9BB2-92B6CD5DD430}"/>
              </a:ext>
            </a:extLst>
          </p:cNvPr>
          <p:cNvSpPr txBox="1">
            <a:spLocks/>
          </p:cNvSpPr>
          <p:nvPr/>
        </p:nvSpPr>
        <p:spPr>
          <a:xfrm>
            <a:off x="781120" y="5800723"/>
            <a:ext cx="10713459" cy="713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1 – Современные российские проекты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63368B10-E931-4906-BBC2-955FB22F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421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араллелограмм 11">
            <a:extLst>
              <a:ext uri="{FF2B5EF4-FFF2-40B4-BE49-F238E27FC236}">
                <a16:creationId xmlns:a16="http://schemas.microsoft.com/office/drawing/2014/main" id="{DAEBBDA6-7A12-4820-BACE-6D2D8C9C4832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1" y="96712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Основные понятия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228E5AAC-AB21-430B-86D8-122076083C7C}"/>
              </a:ext>
            </a:extLst>
          </p:cNvPr>
          <p:cNvSpPr txBox="1">
            <a:spLocks/>
          </p:cNvSpPr>
          <p:nvPr/>
        </p:nvSpPr>
        <p:spPr>
          <a:xfrm>
            <a:off x="741480" y="1686213"/>
            <a:ext cx="10713459" cy="4498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LOD/</a:t>
            </a:r>
            <a:r>
              <a:rPr lang="ru-RU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Level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Of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Detail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уровень детализации 3д модели. Одна модель может содержать несколько LOD, отличающихся по визуальному качеству и производительности;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Тайлы (</a:t>
            </a:r>
            <a:r>
              <a:rPr lang="ru-RU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Tiles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) –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небольшие сегменты карты ландшафта, которые возможно рендерить по отдельности;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Instancing (дублирование геометрии) –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подход, позволяющий </a:t>
            </a:r>
            <a:r>
              <a:rPr lang="ru-RU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отрисовывать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множество копий одного и того же 3d-объекта за один проход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;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Blending 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(смешение)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–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техника, нужная для создания плавных переходов между различными позами и анимациями персонажей.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03FF785B-3B44-40B2-A3B9-647C66394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48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карты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775D0913-8CC8-496F-9BB2-92B6CD5DD430}"/>
              </a:ext>
            </a:extLst>
          </p:cNvPr>
          <p:cNvSpPr txBox="1">
            <a:spLocks/>
          </p:cNvSpPr>
          <p:nvPr/>
        </p:nvSpPr>
        <p:spPr>
          <a:xfrm>
            <a:off x="741480" y="5544044"/>
            <a:ext cx="10713459" cy="713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2 – этапы разработки ландшафта в программе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World Machine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34314B-E413-4C5A-8A0F-D0E200FD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9" y="1592861"/>
            <a:ext cx="5317121" cy="19888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7E129B7-7D26-47AE-9D72-389CCCEA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592861"/>
            <a:ext cx="5330116" cy="19570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E926AF8-D83B-4516-8351-1309917FD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20" y="3549940"/>
            <a:ext cx="5314881" cy="19453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BA693F1-6E47-4926-BEE3-7026C4ACE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544544"/>
            <a:ext cx="5330117" cy="1957079"/>
          </a:xfrm>
          <a:prstGeom prst="rect">
            <a:avLst/>
          </a:prstGeom>
        </p:spPr>
      </p:pic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6621E606-D711-4FE7-922A-725655781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00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карты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775D0913-8CC8-496F-9BB2-92B6CD5DD430}"/>
              </a:ext>
            </a:extLst>
          </p:cNvPr>
          <p:cNvSpPr txBox="1">
            <a:spLocks/>
          </p:cNvSpPr>
          <p:nvPr/>
        </p:nvSpPr>
        <p:spPr>
          <a:xfrm>
            <a:off x="504633" y="5058146"/>
            <a:ext cx="5197900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3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Ландшафт острова, разработанный в программе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World Machine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5CBD33-D4FB-4927-930C-1EA4A2BE1AC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2" y="1690688"/>
            <a:ext cx="5197900" cy="305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91AF3C-1A75-4F1B-A412-895E08FFDBA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93" y="1690687"/>
            <a:ext cx="5756275" cy="3058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DA7F32E9-5AD3-4DD2-BBE1-C39B3F90AC4A}"/>
              </a:ext>
            </a:extLst>
          </p:cNvPr>
          <p:cNvSpPr txBox="1">
            <a:spLocks/>
          </p:cNvSpPr>
          <p:nvPr/>
        </p:nvSpPr>
        <p:spPr>
          <a:xfrm>
            <a:off x="6095998" y="5058147"/>
            <a:ext cx="5197900" cy="993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4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Ландшафт острова, импортированный в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Unreal Engine 4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11F46A63-7541-41BA-A5E1-E48D8BA1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725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араллелограмм 11">
            <a:extLst>
              <a:ext uri="{FF2B5EF4-FFF2-40B4-BE49-F238E27FC236}">
                <a16:creationId xmlns:a16="http://schemas.microsoft.com/office/drawing/2014/main" id="{DAEBBDA6-7A12-4820-BACE-6D2D8C9C4832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1" y="96712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Повышение производительности при рендеринге большого ландшафта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228E5AAC-AB21-430B-86D8-122076083C7C}"/>
              </a:ext>
            </a:extLst>
          </p:cNvPr>
          <p:cNvSpPr txBox="1">
            <a:spLocks/>
          </p:cNvSpPr>
          <p:nvPr/>
        </p:nvSpPr>
        <p:spPr>
          <a:xfrm>
            <a:off x="741481" y="1686212"/>
            <a:ext cx="3887851" cy="4498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Тайлинг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Использование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LOD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FAF660-9897-4628-8556-B231263F67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34" y="1825625"/>
            <a:ext cx="3540703" cy="33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54BC7A-F532-42F7-AC4E-EA81BC76021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32" y="1825624"/>
            <a:ext cx="3540702" cy="3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4FFC8143-0824-404A-82AA-875A7ADA7A48}"/>
              </a:ext>
            </a:extLst>
          </p:cNvPr>
          <p:cNvSpPr txBox="1">
            <a:spLocks/>
          </p:cNvSpPr>
          <p:nvPr/>
        </p:nvSpPr>
        <p:spPr>
          <a:xfrm>
            <a:off x="5571084" y="5191152"/>
            <a:ext cx="5197900" cy="993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5 – Разделение карты ландшафта на тайлы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4D29C764-033E-48F4-A680-F5D04B28B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07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Детализация ландшафта: озеленение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775D0913-8CC8-496F-9BB2-92B6CD5DD430}"/>
              </a:ext>
            </a:extLst>
          </p:cNvPr>
          <p:cNvSpPr txBox="1">
            <a:spLocks/>
          </p:cNvSpPr>
          <p:nvPr/>
        </p:nvSpPr>
        <p:spPr>
          <a:xfrm>
            <a:off x="504633" y="5058146"/>
            <a:ext cx="11246388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6 – Добавленные в сцену 3д модели травы и деревьев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FE947A-B2DE-4072-A858-FB35072EE5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9" y="1862051"/>
            <a:ext cx="5577436" cy="304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349D41-BB69-446A-876D-DCAB64CA2E1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61" y="1862051"/>
            <a:ext cx="5426460" cy="30544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DCBABB6-B3AF-4005-82C0-9FC4AC2A1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6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Детализация ландшафта: водоёмы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775D0913-8CC8-496F-9BB2-92B6CD5DD430}"/>
              </a:ext>
            </a:extLst>
          </p:cNvPr>
          <p:cNvSpPr txBox="1">
            <a:spLocks/>
          </p:cNvSpPr>
          <p:nvPr/>
        </p:nvSpPr>
        <p:spPr>
          <a:xfrm>
            <a:off x="741480" y="5058146"/>
            <a:ext cx="4387112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7 – Инструмент для создания рек по сплайнам, задаваемых пользователем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319462-3E61-4574-9423-0E3C74915EB4}"/>
              </a:ext>
            </a:extLst>
          </p:cNvPr>
          <p:cNvPicPr/>
          <p:nvPr/>
        </p:nvPicPr>
        <p:blipFill rotWithShape="1">
          <a:blip r:embed="rId3"/>
          <a:srcRect l="4455" r="4818"/>
          <a:stretch/>
        </p:blipFill>
        <p:spPr>
          <a:xfrm>
            <a:off x="838200" y="1887986"/>
            <a:ext cx="4290392" cy="3082025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0AFEC8A-E5D5-4704-B704-A1485BE74B09}"/>
              </a:ext>
            </a:extLst>
          </p:cNvPr>
          <p:cNvSpPr txBox="1">
            <a:spLocks/>
          </p:cNvSpPr>
          <p:nvPr/>
        </p:nvSpPr>
        <p:spPr>
          <a:xfrm>
            <a:off x="5631681" y="5094167"/>
            <a:ext cx="5837522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8 – Река, встроенная в природную сцену с помощью разработанного инструмента</a:t>
            </a: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5425555C-442C-4721-84A1-1D8AB133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1668" y="6188135"/>
            <a:ext cx="478536" cy="365125"/>
          </a:xfrm>
        </p:spPr>
        <p:txBody>
          <a:bodyPr/>
          <a:lstStyle/>
          <a:p>
            <a:fld id="{1363E1C1-A028-4D4E-A8C8-9214D2A1B6C2}" type="slidenum">
              <a:rPr lang="ru-RU" sz="18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fld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183E545-C5EF-4DD5-9E1A-2D558207C45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81" y="1887987"/>
            <a:ext cx="5837522" cy="3082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9698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22776</TotalTime>
  <Words>1316</Words>
  <Application>Microsoft Office PowerPoint</Application>
  <PresentationFormat>Широкоэкранный</PresentationFormat>
  <Paragraphs>140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ALS Sector Regular</vt:lpstr>
      <vt:lpstr>Arial</vt:lpstr>
      <vt:lpstr>Cambria Math</vt:lpstr>
      <vt:lpstr>Calibri Light</vt:lpstr>
      <vt:lpstr>Calibri</vt:lpstr>
      <vt:lpstr>Тема Office</vt:lpstr>
      <vt:lpstr>Презентация PowerPoint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артемий</cp:lastModifiedBy>
  <cp:revision>64</cp:revision>
  <dcterms:created xsi:type="dcterms:W3CDTF">2022-04-18T20:35:07Z</dcterms:created>
  <dcterms:modified xsi:type="dcterms:W3CDTF">2024-06-25T20:55:06Z</dcterms:modified>
  <cp:category/>
</cp:coreProperties>
</file>